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1" r:id="rId1"/>
    <p:sldMasterId id="2147483859" r:id="rId2"/>
  </p:sldMasterIdLst>
  <p:notesMasterIdLst>
    <p:notesMasterId r:id="rId23"/>
  </p:notesMasterIdLst>
  <p:sldIdLst>
    <p:sldId id="287" r:id="rId3"/>
    <p:sldId id="259" r:id="rId4"/>
    <p:sldId id="267" r:id="rId5"/>
    <p:sldId id="266" r:id="rId6"/>
    <p:sldId id="265" r:id="rId7"/>
    <p:sldId id="262" r:id="rId8"/>
    <p:sldId id="272" r:id="rId9"/>
    <p:sldId id="271" r:id="rId10"/>
    <p:sldId id="270" r:id="rId11"/>
    <p:sldId id="286" r:id="rId12"/>
    <p:sldId id="269" r:id="rId13"/>
    <p:sldId id="268" r:id="rId14"/>
    <p:sldId id="285" r:id="rId15"/>
    <p:sldId id="260" r:id="rId16"/>
    <p:sldId id="284" r:id="rId17"/>
    <p:sldId id="277" r:id="rId18"/>
    <p:sldId id="276" r:id="rId19"/>
    <p:sldId id="275" r:id="rId20"/>
    <p:sldId id="281" r:id="rId21"/>
    <p:sldId id="28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803" autoAdjust="0"/>
  </p:normalViewPr>
  <p:slideViewPr>
    <p:cSldViewPr>
      <p:cViewPr varScale="1">
        <p:scale>
          <a:sx n="69" d="100"/>
          <a:sy n="69" d="100"/>
        </p:scale>
        <p:origin x="14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08E42-A208-4F6E-B937-A42143AD2CCB}" type="datetimeFigureOut">
              <a:rPr lang="tr-TR" smtClean="0"/>
              <a:pPr/>
              <a:t>19.12.2018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32286-84BE-4EC0-97C0-172F0AD7ACE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F332286-84BE-4EC0-97C0-172F0AD7ACEB}" type="slidenum">
              <a:rPr lang="tr-TR" smtClean="0"/>
              <a:pPr/>
              <a:t>19</a:t>
            </a:fld>
            <a:endParaRPr lang="tr-TR"/>
          </a:p>
        </p:txBody>
      </p:sp>
    </p:spTree>
    <p:extLst>
      <p:ext uri="{BB962C8B-B14F-4D97-AF65-F5344CB8AC3E}">
        <p14:creationId xmlns:p14="http://schemas.microsoft.com/office/powerpoint/2010/main" val="142002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4382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5353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5073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2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fld id="{CAB862D7-FC38-4D00-BF7C-58C1C77E5222}" type="slidenum">
              <a:rPr lang="tr-TR"/>
              <a:pPr/>
              <a:t>‹#›</a:t>
            </a:fld>
            <a:endParaRPr lang="tr-TR"/>
          </a:p>
        </p:txBody>
      </p:sp>
    </p:spTree>
    <p:extLst>
      <p:ext uri="{BB962C8B-B14F-4D97-AF65-F5344CB8AC3E}">
        <p14:creationId xmlns:p14="http://schemas.microsoft.com/office/powerpoint/2010/main" val="199009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2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2036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12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243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0539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7484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7166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51045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01704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8543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9455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40488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0335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2971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389914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29059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1112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409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3889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9F75050-0E15-4C5B-92B0-66D068882F1F}" type="datetimeFigureOut">
              <a:rPr lang="tr-TR" smtClean="0"/>
              <a:pPr/>
              <a:t>19.12.2018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40425709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19.12.2018</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65979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79713" y="2898298"/>
            <a:ext cx="4320480" cy="1426813"/>
          </a:xfrm>
        </p:spPr>
        <p:txBody>
          <a:bodyPr>
            <a:normAutofit fontScale="90000"/>
          </a:bodyPr>
          <a:lstStyle/>
          <a:p>
            <a:r>
              <a:rPr lang="tr-TR" b="1" dirty="0" smtClean="0"/>
              <a:t> </a:t>
            </a:r>
            <a:br>
              <a:rPr lang="tr-TR" b="1" dirty="0" smtClean="0"/>
            </a:br>
            <a:r>
              <a:rPr lang="tr-TR" b="1" dirty="0"/>
              <a:t/>
            </a:r>
            <a:br>
              <a:rPr lang="tr-TR" b="1" dirty="0"/>
            </a:br>
            <a:endParaRPr lang="tr-TR" sz="67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8" y="2832786"/>
            <a:ext cx="2214180" cy="27003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89372"/>
            <a:ext cx="1188000" cy="1188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89372"/>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763688" y="3284984"/>
            <a:ext cx="4320480" cy="1569660"/>
          </a:xfrm>
          <a:prstGeom prst="rect">
            <a:avLst/>
          </a:prstGeom>
        </p:spPr>
        <p:txBody>
          <a:bodyPr wrap="square">
            <a:spAutoFit/>
          </a:bodyPr>
          <a:lstStyle/>
          <a:p>
            <a:pPr algn="ctr"/>
            <a:r>
              <a:rPr lang="tr-TR" sz="4800" b="1" dirty="0"/>
              <a:t>ALLAH'A İMAN</a:t>
            </a:r>
            <a:r>
              <a:rPr lang="tr-TR" sz="4800" dirty="0"/>
              <a:t/>
            </a:r>
            <a:br>
              <a:rPr lang="tr-TR" sz="4800" dirty="0"/>
            </a:br>
            <a:endParaRPr lang="tr-TR" sz="4800" dirty="0"/>
          </a:p>
        </p:txBody>
      </p:sp>
      <p:sp>
        <p:nvSpPr>
          <p:cNvPr id="8" name="Dikdörtgen 7"/>
          <p:cNvSpPr/>
          <p:nvPr/>
        </p:nvSpPr>
        <p:spPr>
          <a:xfrm>
            <a:off x="2483768" y="1124744"/>
            <a:ext cx="4608512" cy="1077218"/>
          </a:xfrm>
          <a:prstGeom prst="rect">
            <a:avLst/>
          </a:prstGeom>
        </p:spPr>
        <p:txBody>
          <a:bodyPr wrap="square">
            <a:spAutoFit/>
          </a:bodyPr>
          <a:lstStyle/>
          <a:p>
            <a:r>
              <a:rPr lang="tr-TR" sz="3200" dirty="0"/>
              <a:t>AYDIN İL MÜFTÜLÜĞÜ</a:t>
            </a:r>
            <a:br>
              <a:rPr lang="tr-TR" sz="3200" dirty="0"/>
            </a:br>
            <a:endParaRPr lang="tr-TR" sz="3200" dirty="0"/>
          </a:p>
        </p:txBody>
      </p:sp>
    </p:spTree>
    <p:extLst>
      <p:ext uri="{BB962C8B-B14F-4D97-AF65-F5344CB8AC3E}">
        <p14:creationId xmlns:p14="http://schemas.microsoft.com/office/powerpoint/2010/main" val="23933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37360"/>
            <a:ext cx="8136904" cy="4211919"/>
          </a:xfrm>
        </p:spPr>
        <p:txBody>
          <a:bodyPr>
            <a:noAutofit/>
          </a:bodyPr>
          <a:lstStyle/>
          <a:p>
            <a:r>
              <a:rPr lang="tr-TR" sz="3200" dirty="0" smtClean="0">
                <a:solidFill>
                  <a:schemeClr val="tx1"/>
                </a:solidFill>
              </a:rPr>
              <a:t>«</a:t>
            </a:r>
            <a:r>
              <a:rPr lang="tr-TR" sz="3200" i="1" dirty="0" smtClean="0">
                <a:solidFill>
                  <a:srgbClr val="FF0000"/>
                </a:solidFill>
              </a:rPr>
              <a:t>Güneşe ve onun aydınlık veren parlaklığına, onu izlediğinde aya, güneşi açığa çıkarttığında gündüze, güneşi örttüğünde geceye, göğe ve onu bina edene, yere ve onu döşeyene, nefse ve onu şekillendirene, nefse kötülüğe ve korunmaya açık özelliklerini verene yemin olsun ki, nefsini arındıran kurtuluşa ermiştir. Nefsini karanlığa gömen ise, kayıptadır.»</a:t>
            </a:r>
            <a:r>
              <a:rPr lang="tr-TR" sz="3200" dirty="0" smtClean="0">
                <a:solidFill>
                  <a:schemeClr val="tx1"/>
                </a:solidFill>
              </a:rPr>
              <a:t> </a:t>
            </a:r>
          </a:p>
          <a:p>
            <a:r>
              <a:rPr lang="tr-TR" sz="2800" dirty="0" smtClean="0">
                <a:solidFill>
                  <a:schemeClr val="tx1"/>
                </a:solidFill>
              </a:rPr>
              <a:t>Şems suresi, 1-9. ayetler</a:t>
            </a:r>
            <a:endParaRPr lang="tr-TR" sz="2800" dirty="0">
              <a:solidFill>
                <a:schemeClr val="tx1"/>
              </a:solidFill>
            </a:endParaRPr>
          </a:p>
        </p:txBody>
      </p:sp>
    </p:spTree>
    <p:extLst>
      <p:ext uri="{BB962C8B-B14F-4D97-AF65-F5344CB8AC3E}">
        <p14:creationId xmlns:p14="http://schemas.microsoft.com/office/powerpoint/2010/main" val="143882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9" name="8 Metin kutusu"/>
          <p:cNvSpPr txBox="1"/>
          <p:nvPr/>
        </p:nvSpPr>
        <p:spPr>
          <a:xfrm>
            <a:off x="3491880" y="1844824"/>
            <a:ext cx="5184576" cy="3970318"/>
          </a:xfrm>
          <a:prstGeom prst="rect">
            <a:avLst/>
          </a:prstGeom>
          <a:noFill/>
        </p:spPr>
        <p:txBody>
          <a:bodyPr wrap="square" rtlCol="0">
            <a:spAutoFit/>
          </a:bodyPr>
          <a:lstStyle/>
          <a:p>
            <a:r>
              <a:rPr lang="tr-TR" sz="2800" dirty="0" smtClean="0">
                <a:ln w="0"/>
                <a:solidFill>
                  <a:schemeClr val="accent1"/>
                </a:solidFill>
                <a:effectLst>
                  <a:outerShdw blurRad="38100" dist="25400" dir="5400000" algn="ctr" rotWithShape="0">
                    <a:srgbClr val="6E747A">
                      <a:alpha val="43000"/>
                    </a:srgbClr>
                  </a:outerShdw>
                </a:effectLst>
              </a:rPr>
              <a:t>«Gaybın anahtarları Allah’ın yanındadır, onları O’ndan başkası bilemez. O, karada ve denizde ne varsa bilir. O’nun ilmi dışında bir yaprak bile düşmez. Yerin karanlıkları içindeki tek bir tane, yaş ve kuru ne varsa hepsi apaçık bir kitaptadır.»</a:t>
            </a:r>
          </a:p>
          <a:p>
            <a:r>
              <a:rPr lang="tr-TR" sz="2800" dirty="0" smtClean="0"/>
              <a:t>(En’am, 6/59.)</a:t>
            </a:r>
            <a:endParaRPr lang="tr-TR" sz="28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2656"/>
            <a:ext cx="2592288" cy="4320480"/>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467544" y="4797152"/>
            <a:ext cx="2592288" cy="954107"/>
          </a:xfrm>
          <a:prstGeom prst="rect">
            <a:avLst/>
          </a:prstGeom>
        </p:spPr>
        <p:txBody>
          <a:bodyPr wrap="square">
            <a:spAutoFit/>
          </a:bodyPr>
          <a:lstStyle/>
          <a:p>
            <a:pPr algn="ctr"/>
            <a:r>
              <a:rPr lang="tr-TR" sz="2800" b="1" u="sng" dirty="0">
                <a:solidFill>
                  <a:srgbClr val="FF0000"/>
                </a:solidFill>
              </a:rPr>
              <a:t>«Hiçbir şey O’na gizli değil…»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539552" y="1772817"/>
            <a:ext cx="5112568" cy="4062651"/>
          </a:xfrm>
          <a:prstGeom prst="rect">
            <a:avLst/>
          </a:prstGeom>
          <a:noFill/>
        </p:spPr>
        <p:txBody>
          <a:bodyPr wrap="square" rtlCol="0">
            <a:spAutoFit/>
          </a:bodyPr>
          <a:lstStyle/>
          <a:p>
            <a:r>
              <a:rPr lang="tr-TR" sz="2400" dirty="0"/>
              <a:t>Gördüğümüz ve göremediğimiz bütün varlıkları yaratan, yoktan var eden </a:t>
            </a:r>
            <a:r>
              <a:rPr lang="tr-TR" sz="2400" b="1" dirty="0"/>
              <a:t>Allah</a:t>
            </a:r>
            <a:r>
              <a:rPr lang="tr-TR" sz="2400" dirty="0"/>
              <a:t>'tır. </a:t>
            </a:r>
            <a:endParaRPr lang="tr-TR" sz="2400" dirty="0" smtClean="0"/>
          </a:p>
          <a:p>
            <a:r>
              <a:rPr lang="tr-TR" sz="2400" dirty="0" smtClean="0"/>
              <a:t>Tevhid </a:t>
            </a:r>
            <a:r>
              <a:rPr lang="tr-TR" sz="2400" dirty="0"/>
              <a:t>(</a:t>
            </a:r>
            <a:r>
              <a:rPr lang="tr-TR" sz="2400" b="1" dirty="0"/>
              <a:t>Allah</a:t>
            </a:r>
            <a:r>
              <a:rPr lang="tr-TR" sz="2400" dirty="0"/>
              <a:t>'ın birliği) inancı </a:t>
            </a:r>
            <a:r>
              <a:rPr lang="tr-TR" sz="2400" dirty="0" smtClean="0"/>
              <a:t>İhlâs suresinde </a:t>
            </a:r>
            <a:r>
              <a:rPr lang="tr-TR" sz="2400" dirty="0"/>
              <a:t>şöyle açıklanmıştır:</a:t>
            </a:r>
          </a:p>
          <a:p>
            <a:r>
              <a:rPr lang="tr-TR" sz="2400" b="1" dirty="0"/>
              <a:t>«Deki o Allah birdir.</a:t>
            </a:r>
          </a:p>
          <a:p>
            <a:r>
              <a:rPr lang="tr-TR" sz="2400" b="1" dirty="0"/>
              <a:t>Allah </a:t>
            </a:r>
            <a:r>
              <a:rPr lang="tr-TR" sz="2400" b="1" dirty="0" err="1"/>
              <a:t>Sameddir</a:t>
            </a:r>
            <a:r>
              <a:rPr lang="tr-TR" sz="2400" b="1" dirty="0"/>
              <a:t>. (Kimseye muhtaç değildir, her şey O'na muhtaçtır.)</a:t>
            </a:r>
          </a:p>
          <a:p>
            <a:r>
              <a:rPr lang="tr-TR" sz="2400" b="1" dirty="0"/>
              <a:t>O, doğurmamış ve </a:t>
            </a:r>
            <a:r>
              <a:rPr lang="tr-TR" sz="2400" b="1" dirty="0" err="1"/>
              <a:t>doğurulmamıştır</a:t>
            </a:r>
            <a:r>
              <a:rPr lang="tr-TR" sz="2400" b="1" dirty="0"/>
              <a:t>.</a:t>
            </a:r>
          </a:p>
          <a:p>
            <a:r>
              <a:rPr lang="tr-TR" sz="2400" b="1" dirty="0"/>
              <a:t>Hiçbir şey O'na denk değildir.» </a:t>
            </a:r>
            <a:r>
              <a:rPr lang="tr-TR" sz="2400" dirty="0"/>
              <a:t>(4)</a:t>
            </a:r>
          </a:p>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836712"/>
            <a:ext cx="2790056" cy="54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764704"/>
            <a:ext cx="6624736" cy="5003770"/>
          </a:xfrm>
          <a:prstGeom prst="round2DiagRect">
            <a:avLst>
              <a:gd name="adj1" fmla="val 16667"/>
              <a:gd name="adj2" fmla="val 2429"/>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0979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539552" y="2060848"/>
            <a:ext cx="5255630" cy="2923877"/>
          </a:xfrm>
          <a:prstGeom prst="rect">
            <a:avLst/>
          </a:prstGeom>
          <a:noFill/>
        </p:spPr>
        <p:txBody>
          <a:bodyPr wrap="square" rtlCol="0">
            <a:spAutoFit/>
          </a:bodyPr>
          <a:lstStyle/>
          <a:p>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Gönül, Çalab’ın tahtı, </a:t>
            </a:r>
          </a:p>
          <a:p>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Çalab gönüle baktı. </a:t>
            </a:r>
          </a:p>
          <a:p>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İki cihan bedbahtı, </a:t>
            </a:r>
          </a:p>
          <a:p>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Kim gönül yıkar ise.» </a:t>
            </a:r>
          </a:p>
          <a:p>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Yunus Emre </a:t>
            </a:r>
            <a:endParaRPr lang="tr-T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endParaRPr lang="tr-TR" sz="2400" dirty="0"/>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23823" t="25532" r="8108" b="25533"/>
          <a:stretch/>
        </p:blipFill>
        <p:spPr>
          <a:xfrm>
            <a:off x="5796136" y="1628800"/>
            <a:ext cx="2829430" cy="2741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Dikdörtgen 3"/>
          <p:cNvSpPr/>
          <p:nvPr/>
        </p:nvSpPr>
        <p:spPr>
          <a:xfrm>
            <a:off x="4932040" y="4369843"/>
            <a:ext cx="4032448" cy="954107"/>
          </a:xfrm>
          <a:prstGeom prst="rect">
            <a:avLst/>
          </a:prstGeom>
        </p:spPr>
        <p:txBody>
          <a:bodyPr wrap="square">
            <a:spAutoFit/>
          </a:bodyPr>
          <a:lstStyle/>
          <a:p>
            <a:pPr algn="ctr"/>
            <a:r>
              <a:rPr lang="tr-TR" sz="2800" b="1" dirty="0">
                <a:solidFill>
                  <a:srgbClr val="FF0000"/>
                </a:solidFill>
              </a:rPr>
              <a:t>«Sahibi </a:t>
            </a:r>
            <a:r>
              <a:rPr lang="tr-TR" sz="2800" b="1" dirty="0" smtClean="0">
                <a:solidFill>
                  <a:srgbClr val="FF0000"/>
                </a:solidFill>
              </a:rPr>
              <a:t>hürmetine, </a:t>
            </a:r>
          </a:p>
          <a:p>
            <a:pPr algn="ctr"/>
            <a:r>
              <a:rPr lang="tr-TR" sz="2800" b="1" dirty="0" smtClean="0">
                <a:solidFill>
                  <a:srgbClr val="FF0000"/>
                </a:solidFill>
              </a:rPr>
              <a:t>kulu </a:t>
            </a:r>
            <a:r>
              <a:rPr lang="tr-TR" sz="2800" b="1" dirty="0">
                <a:solidFill>
                  <a:srgbClr val="FF0000"/>
                </a:solidFill>
              </a:rPr>
              <a:t>incitme gönül!»</a:t>
            </a:r>
          </a:p>
        </p:txBody>
      </p:sp>
      <p:sp>
        <p:nvSpPr>
          <p:cNvPr id="2" name="Dikdörtgen 1"/>
          <p:cNvSpPr/>
          <p:nvPr/>
        </p:nvSpPr>
        <p:spPr>
          <a:xfrm>
            <a:off x="755576" y="476672"/>
            <a:ext cx="7869989" cy="954107"/>
          </a:xfrm>
          <a:prstGeom prst="rect">
            <a:avLst/>
          </a:prstGeom>
        </p:spPr>
        <p:txBody>
          <a:bodyPr wrap="square">
            <a:spAutoFit/>
          </a:bodyPr>
          <a:lstStyle/>
          <a:p>
            <a:r>
              <a:rPr lang="tr-TR" sz="2800" b="1" dirty="0" smtClean="0">
                <a:ln w="9525">
                  <a:solidFill>
                    <a:schemeClr val="bg1"/>
                  </a:solidFill>
                  <a:prstDash val="solid"/>
                </a:ln>
                <a:effectLst>
                  <a:outerShdw blurRad="12700" dist="38100" dir="2700000" algn="tl" rotWithShape="0">
                    <a:schemeClr val="bg1">
                      <a:lumMod val="50000"/>
                    </a:schemeClr>
                  </a:outerShdw>
                </a:effectLst>
              </a:rPr>
              <a:t>İnsanlar, ya senin dinde </a:t>
            </a:r>
            <a:r>
              <a:rPr lang="tr-TR" sz="2800" b="1" dirty="0">
                <a:ln w="9525">
                  <a:solidFill>
                    <a:schemeClr val="bg1"/>
                  </a:solidFill>
                  <a:prstDash val="solid"/>
                </a:ln>
                <a:effectLst>
                  <a:outerShdw blurRad="12700" dist="38100" dir="2700000" algn="tl" rotWithShape="0">
                    <a:schemeClr val="bg1">
                      <a:lumMod val="50000"/>
                    </a:schemeClr>
                  </a:outerShdw>
                </a:effectLst>
              </a:rPr>
              <a:t>kardeşin, </a:t>
            </a:r>
            <a:r>
              <a:rPr lang="tr-TR" sz="2800" b="1" dirty="0" smtClean="0">
                <a:ln w="9525">
                  <a:solidFill>
                    <a:schemeClr val="bg1"/>
                  </a:solidFill>
                  <a:prstDash val="solid"/>
                </a:ln>
                <a:effectLst>
                  <a:outerShdw blurRad="12700" dist="38100" dir="2700000" algn="tl" rotWithShape="0">
                    <a:schemeClr val="bg1">
                      <a:lumMod val="50000"/>
                    </a:schemeClr>
                  </a:outerShdw>
                </a:effectLst>
              </a:rPr>
              <a:t>ya </a:t>
            </a:r>
            <a:r>
              <a:rPr lang="tr-TR" sz="2800" b="1" dirty="0">
                <a:ln w="9525">
                  <a:solidFill>
                    <a:schemeClr val="bg1"/>
                  </a:solidFill>
                  <a:prstDash val="solid"/>
                </a:ln>
                <a:effectLst>
                  <a:outerShdw blurRad="12700" dist="38100" dir="2700000" algn="tl" rotWithShape="0">
                    <a:schemeClr val="bg1">
                      <a:lumMod val="50000"/>
                    </a:schemeClr>
                  </a:outerShdw>
                </a:effectLst>
              </a:rPr>
              <a:t>hilkatte eşin.»</a:t>
            </a:r>
          </a:p>
          <a:p>
            <a:r>
              <a:rPr lang="tr-TR" sz="2800" b="1" dirty="0" smtClean="0">
                <a:ln w="9525">
                  <a:solidFill>
                    <a:schemeClr val="bg1"/>
                  </a:solidFill>
                  <a:prstDash val="solid"/>
                </a:ln>
                <a:effectLst>
                  <a:outerShdw blurRad="12700" dist="38100" dir="2700000" algn="tl" rotWithShape="0">
                    <a:schemeClr val="bg1">
                      <a:lumMod val="50000"/>
                    </a:schemeClr>
                  </a:outerShdw>
                </a:effectLst>
              </a:rPr>
              <a:t>                                                                         Hz</a:t>
            </a:r>
            <a:r>
              <a:rPr lang="tr-TR" sz="2800" b="1" dirty="0">
                <a:ln w="9525">
                  <a:solidFill>
                    <a:schemeClr val="bg1"/>
                  </a:solidFill>
                  <a:prstDash val="solid"/>
                </a:ln>
                <a:effectLst>
                  <a:outerShdw blurRad="12700" dist="38100" dir="2700000" algn="tl" rotWithShape="0">
                    <a:schemeClr val="bg1">
                      <a:lumMod val="50000"/>
                    </a:schemeClr>
                  </a:outerShdw>
                </a:effectLst>
              </a:rPr>
              <a:t>. Ali (r.a.)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2970" t="2616" r="3960" b="3215"/>
          <a:stretch/>
        </p:blipFill>
        <p:spPr>
          <a:xfrm>
            <a:off x="899592" y="692696"/>
            <a:ext cx="7200800"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344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3491880" y="548680"/>
            <a:ext cx="5400600" cy="4801314"/>
          </a:xfrm>
          <a:prstGeom prst="rect">
            <a:avLst/>
          </a:prstGeom>
          <a:noFill/>
        </p:spPr>
        <p:txBody>
          <a:bodyPr wrap="square" rtlCol="0">
            <a:spAutoFit/>
          </a:bodyPr>
          <a:lstStyle/>
          <a:p>
            <a:r>
              <a:rPr lang="tr-TR" sz="2400" dirty="0"/>
              <a:t>Yüce </a:t>
            </a:r>
            <a:r>
              <a:rPr lang="tr-TR" sz="2400" b="1" dirty="0"/>
              <a:t>Allah</a:t>
            </a:r>
            <a:r>
              <a:rPr lang="tr-TR" sz="2400" dirty="0"/>
              <a:t> şöyle buyuruyor:</a:t>
            </a:r>
          </a:p>
          <a:p>
            <a:r>
              <a:rPr lang="tr-TR" sz="2400" dirty="0"/>
              <a:t>"</a:t>
            </a:r>
            <a:r>
              <a:rPr lang="tr-TR" sz="2400" b="1" i="1" dirty="0">
                <a:solidFill>
                  <a:srgbClr val="FF0000"/>
                </a:solidFill>
              </a:rPr>
              <a:t>Allah'ın nimetini sayacak olsanız bitiremezsiniz." </a:t>
            </a:r>
            <a:r>
              <a:rPr lang="tr-TR" sz="2400" b="1" i="1" dirty="0" smtClean="0">
                <a:solidFill>
                  <a:srgbClr val="FF0000"/>
                </a:solidFill>
              </a:rPr>
              <a:t> </a:t>
            </a:r>
            <a:r>
              <a:rPr lang="tr-TR" sz="2400" b="1" i="1" dirty="0" smtClean="0"/>
              <a:t>Nahl suresi, 18.</a:t>
            </a:r>
            <a:endParaRPr lang="tr-TR" sz="2400" b="1" i="1" dirty="0" smtClean="0"/>
          </a:p>
          <a:p>
            <a:endParaRPr lang="tr-TR" sz="2400" b="1" i="1" dirty="0">
              <a:solidFill>
                <a:srgbClr val="FF0000"/>
              </a:solidFill>
            </a:endParaRPr>
          </a:p>
          <a:p>
            <a:endParaRPr lang="tr-TR" sz="2400" dirty="0" smtClean="0"/>
          </a:p>
          <a:p>
            <a:r>
              <a:rPr lang="tr-TR" sz="2400" dirty="0" smtClean="0"/>
              <a:t>İnsan</a:t>
            </a:r>
            <a:r>
              <a:rPr lang="tr-TR" sz="2400" dirty="0"/>
              <a:t>, sevdiğine saygı gösterir, sevdiğinin hoşlanmayacağı bir şeyi yapmaz</a:t>
            </a:r>
            <a:r>
              <a:rPr lang="tr-TR" sz="2400" b="1" dirty="0"/>
              <a:t>. </a:t>
            </a:r>
            <a:endParaRPr lang="tr-TR" sz="2400" b="1" dirty="0" smtClean="0"/>
          </a:p>
          <a:p>
            <a:r>
              <a:rPr lang="tr-TR" sz="2400" b="1" dirty="0" smtClean="0"/>
              <a:t>Allah </a:t>
            </a:r>
            <a:r>
              <a:rPr lang="tr-TR" sz="2400" dirty="0"/>
              <a:t>sevgisi, O'nun mübarek adını saygı ile anmak, bize emrettiği ibadet görevlerini seve-seve yapmak ve yasak ettiği şeylerden </a:t>
            </a:r>
            <a:r>
              <a:rPr lang="tr-TR" sz="2400" dirty="0" smtClean="0"/>
              <a:t>sakınmak ve imanla birlikte hayatı güzelleştirmekle </a:t>
            </a:r>
            <a:r>
              <a:rPr lang="tr-TR" sz="2400" dirty="0"/>
              <a:t>olur</a:t>
            </a:r>
            <a:r>
              <a:rPr lang="tr-TR" sz="2400" dirty="0" smtClean="0"/>
              <a:t>.</a:t>
            </a:r>
          </a:p>
          <a:p>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03035"/>
            <a:ext cx="3024336" cy="48245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3923928" y="188640"/>
            <a:ext cx="5040560" cy="369332"/>
          </a:xfrm>
          <a:prstGeom prst="rect">
            <a:avLst/>
          </a:prstGeom>
          <a:noFill/>
        </p:spPr>
        <p:txBody>
          <a:bodyPr wrap="square" rtlCol="0">
            <a:spAutoFit/>
          </a:bodyPr>
          <a:lstStyle/>
          <a:p>
            <a:endParaRPr lang="tr-TR"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37478"/>
            <a:ext cx="3456384" cy="5688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ikdörtgen 1"/>
          <p:cNvSpPr/>
          <p:nvPr/>
        </p:nvSpPr>
        <p:spPr>
          <a:xfrm>
            <a:off x="4716016" y="557972"/>
            <a:ext cx="3960440" cy="5909310"/>
          </a:xfrm>
          <a:prstGeom prst="rect">
            <a:avLst/>
          </a:prstGeom>
        </p:spPr>
        <p:txBody>
          <a:bodyPr wrap="square">
            <a:spAutoFit/>
          </a:bodyPr>
          <a:lstStyle/>
          <a:p>
            <a:r>
              <a:rPr lang="tr-TR" b="1" dirty="0"/>
              <a:t>Cürmüm ile Geldim </a:t>
            </a:r>
            <a:r>
              <a:rPr lang="tr-TR" b="1" dirty="0" smtClean="0"/>
              <a:t>Sana</a:t>
            </a:r>
            <a:r>
              <a:rPr lang="tr-TR" dirty="0"/>
              <a:t/>
            </a:r>
            <a:br>
              <a:rPr lang="tr-TR" dirty="0"/>
            </a:br>
            <a:r>
              <a:rPr lang="tr-TR" dirty="0"/>
              <a:t>Ey rahmeti bol padişah,</a:t>
            </a:r>
            <a:br>
              <a:rPr lang="tr-TR" dirty="0"/>
            </a:br>
            <a:r>
              <a:rPr lang="tr-TR" dirty="0"/>
              <a:t>Cürmüm ile geldim sana,</a:t>
            </a:r>
            <a:br>
              <a:rPr lang="tr-TR" dirty="0"/>
            </a:br>
            <a:r>
              <a:rPr lang="tr-TR" dirty="0"/>
              <a:t>Ben eyledim hadsiz günah,</a:t>
            </a:r>
            <a:br>
              <a:rPr lang="tr-TR" dirty="0"/>
            </a:br>
            <a:r>
              <a:rPr lang="tr-TR" dirty="0"/>
              <a:t>Cürmüm ile geldim sana</a:t>
            </a:r>
            <a:r>
              <a:rPr lang="tr-TR" dirty="0" smtClean="0"/>
              <a:t>.</a:t>
            </a:r>
            <a:r>
              <a:rPr lang="tr-TR" dirty="0"/>
              <a:t/>
            </a:r>
            <a:br>
              <a:rPr lang="tr-TR" dirty="0"/>
            </a:br>
            <a:r>
              <a:rPr lang="tr-TR" dirty="0" smtClean="0"/>
              <a:t>***</a:t>
            </a:r>
            <a:r>
              <a:rPr lang="tr-TR" dirty="0"/>
              <a:t/>
            </a:r>
            <a:br>
              <a:rPr lang="tr-TR" dirty="0"/>
            </a:br>
            <a:r>
              <a:rPr lang="tr-TR" dirty="0" err="1"/>
              <a:t>Subhan</a:t>
            </a:r>
            <a:r>
              <a:rPr lang="tr-TR" dirty="0"/>
              <a:t> Allah, Rahman Allah,</a:t>
            </a:r>
            <a:br>
              <a:rPr lang="tr-TR" dirty="0"/>
            </a:br>
            <a:r>
              <a:rPr lang="tr-TR" dirty="0"/>
              <a:t>Tüm dertlere derman Allah,</a:t>
            </a:r>
            <a:br>
              <a:rPr lang="tr-TR" dirty="0"/>
            </a:br>
            <a:r>
              <a:rPr lang="tr-TR" dirty="0"/>
              <a:t>Ben eyledim hadsiz günah,</a:t>
            </a:r>
            <a:br>
              <a:rPr lang="tr-TR" dirty="0"/>
            </a:br>
            <a:r>
              <a:rPr lang="tr-TR" dirty="0"/>
              <a:t>Cürmüm ile geldim sana</a:t>
            </a:r>
            <a:r>
              <a:rPr lang="tr-TR" dirty="0" smtClean="0"/>
              <a:t>.</a:t>
            </a:r>
            <a:r>
              <a:rPr lang="tr-TR" dirty="0"/>
              <a:t/>
            </a:r>
            <a:br>
              <a:rPr lang="tr-TR" dirty="0"/>
            </a:br>
            <a:r>
              <a:rPr lang="tr-TR" dirty="0" smtClean="0"/>
              <a:t>***</a:t>
            </a:r>
            <a:r>
              <a:rPr lang="tr-TR" dirty="0"/>
              <a:t/>
            </a:r>
            <a:br>
              <a:rPr lang="tr-TR" dirty="0"/>
            </a:br>
            <a:r>
              <a:rPr lang="tr-TR" dirty="0"/>
              <a:t>Senden utanmadım </a:t>
            </a:r>
            <a:r>
              <a:rPr lang="tr-TR" dirty="0" err="1"/>
              <a:t>heman</a:t>
            </a:r>
            <a:r>
              <a:rPr lang="tr-TR" dirty="0"/>
              <a:t>,</a:t>
            </a:r>
            <a:br>
              <a:rPr lang="tr-TR" dirty="0"/>
            </a:br>
            <a:r>
              <a:rPr lang="tr-TR" dirty="0"/>
              <a:t>Ettim hata gizli ayan,</a:t>
            </a:r>
            <a:br>
              <a:rPr lang="tr-TR" dirty="0"/>
            </a:br>
            <a:r>
              <a:rPr lang="tr-TR" dirty="0"/>
              <a:t>Vurma yüzüme el aman,</a:t>
            </a:r>
            <a:br>
              <a:rPr lang="tr-TR" dirty="0"/>
            </a:br>
            <a:r>
              <a:rPr lang="tr-TR" dirty="0"/>
              <a:t>Cürmüm ile geldim sana</a:t>
            </a:r>
            <a:r>
              <a:rPr lang="tr-TR" dirty="0" smtClean="0"/>
              <a:t>.</a:t>
            </a:r>
            <a:r>
              <a:rPr lang="tr-TR" dirty="0"/>
              <a:t/>
            </a:r>
            <a:br>
              <a:rPr lang="tr-TR" dirty="0"/>
            </a:br>
            <a:r>
              <a:rPr lang="tr-TR" dirty="0" smtClean="0"/>
              <a:t>***</a:t>
            </a:r>
            <a:r>
              <a:rPr lang="tr-TR" dirty="0"/>
              <a:t/>
            </a:r>
            <a:br>
              <a:rPr lang="tr-TR" dirty="0"/>
            </a:br>
            <a:r>
              <a:rPr lang="tr-TR" dirty="0" smtClean="0"/>
              <a:t>Senin </a:t>
            </a:r>
            <a:r>
              <a:rPr lang="tr-TR" dirty="0"/>
              <a:t>adın Gaffar iken,</a:t>
            </a:r>
            <a:br>
              <a:rPr lang="tr-TR" dirty="0"/>
            </a:br>
            <a:r>
              <a:rPr lang="tr-TR" dirty="0" err="1"/>
              <a:t>Ayb</a:t>
            </a:r>
            <a:r>
              <a:rPr lang="tr-TR" dirty="0"/>
              <a:t> örtücü </a:t>
            </a:r>
            <a:r>
              <a:rPr lang="tr-TR" dirty="0" err="1"/>
              <a:t>Settar</a:t>
            </a:r>
            <a:r>
              <a:rPr lang="tr-TR" dirty="0"/>
              <a:t> iken,</a:t>
            </a:r>
            <a:br>
              <a:rPr lang="tr-TR" dirty="0"/>
            </a:br>
            <a:r>
              <a:rPr lang="tr-TR" dirty="0"/>
              <a:t>Kime </a:t>
            </a:r>
            <a:r>
              <a:rPr lang="tr-TR" dirty="0" err="1"/>
              <a:t>gidem</a:t>
            </a:r>
            <a:r>
              <a:rPr lang="tr-TR" dirty="0"/>
              <a:t> sen var iken,</a:t>
            </a:r>
            <a:br>
              <a:rPr lang="tr-TR" dirty="0"/>
            </a:br>
            <a:r>
              <a:rPr lang="tr-TR" dirty="0"/>
              <a:t>Cürmüm ile geldim sana</a:t>
            </a:r>
            <a:br>
              <a:rPr lang="tr-TR" dirty="0"/>
            </a:b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179512" y="188640"/>
            <a:ext cx="5184576" cy="5909310"/>
          </a:xfrm>
          <a:prstGeom prst="rect">
            <a:avLst/>
          </a:prstGeom>
          <a:noFill/>
        </p:spPr>
        <p:txBody>
          <a:bodyPr wrap="square" rtlCol="0">
            <a:spAutoFit/>
          </a:bodyPr>
          <a:lstStyle/>
          <a:p>
            <a:pPr algn="ctr"/>
            <a:endParaRPr lang="tr-TR" sz="2400" b="1" dirty="0" smtClean="0"/>
          </a:p>
          <a:p>
            <a:pPr algn="ctr"/>
            <a:r>
              <a:rPr lang="tr-TR" sz="2400" b="1" dirty="0" smtClean="0"/>
              <a:t>Hazreti </a:t>
            </a:r>
            <a:r>
              <a:rPr lang="tr-TR" sz="2400" b="1" dirty="0"/>
              <a:t>Ömer</a:t>
            </a:r>
            <a:r>
              <a:rPr lang="tr-TR" sz="2400" dirty="0"/>
              <a:t>, halifeliği zamanında sütçülerin süte su katmasını yasaklamış ve bu emrini her tarafa duyurmuştu. Şehrin asayişini kontrol etmek için bir gece Medine'de dolaşırken yoruldu ve biraz dinlenmek üzere bir evin duvarına yaslandı. Evin içinde anne ile kızı arasında geçen şu konuşmayı duydu:</a:t>
            </a:r>
          </a:p>
          <a:p>
            <a:pPr algn="ctr"/>
            <a:r>
              <a:rPr lang="tr-TR" sz="2400" b="1" dirty="0"/>
              <a:t>Anne</a:t>
            </a:r>
            <a:r>
              <a:rPr lang="tr-TR" sz="2400" dirty="0"/>
              <a:t>:</a:t>
            </a:r>
          </a:p>
          <a:p>
            <a:pPr algn="ctr"/>
            <a:r>
              <a:rPr lang="tr-TR" sz="2400" dirty="0"/>
              <a:t>- Haydi kızım: kalk da sütlere biraz su katıver.</a:t>
            </a:r>
          </a:p>
          <a:p>
            <a:pPr algn="ctr"/>
            <a:r>
              <a:rPr lang="tr-TR" sz="2400" b="1" dirty="0"/>
              <a:t>Kız</a:t>
            </a:r>
            <a:r>
              <a:rPr lang="tr-TR" sz="2400" dirty="0"/>
              <a:t>:</a:t>
            </a:r>
          </a:p>
          <a:p>
            <a:pPr algn="ctr"/>
            <a:r>
              <a:rPr lang="tr-TR" sz="2400" dirty="0"/>
              <a:t>- Halifenin sütlere su katılmasını yasakladığını bilmiyor musun?</a:t>
            </a:r>
          </a:p>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836712"/>
            <a:ext cx="3177189" cy="51478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419872" y="188640"/>
            <a:ext cx="5472608" cy="5632311"/>
          </a:xfrm>
          <a:prstGeom prst="rect">
            <a:avLst/>
          </a:prstGeom>
          <a:noFill/>
        </p:spPr>
        <p:txBody>
          <a:bodyPr wrap="square" rtlCol="0">
            <a:spAutoFit/>
          </a:bodyPr>
          <a:lstStyle/>
          <a:p>
            <a:pPr algn="ctr"/>
            <a:endParaRPr lang="tr-TR" sz="2000" b="1" dirty="0" smtClean="0"/>
          </a:p>
          <a:p>
            <a:pPr algn="ctr"/>
            <a:endParaRPr lang="tr-TR" sz="2000" b="1" dirty="0"/>
          </a:p>
          <a:p>
            <a:pPr algn="ctr"/>
            <a:r>
              <a:rPr lang="tr-TR" sz="2000" b="1" dirty="0" smtClean="0"/>
              <a:t>Anne</a:t>
            </a:r>
            <a:r>
              <a:rPr lang="tr-TR" sz="2000" b="1" dirty="0"/>
              <a:t>:</a:t>
            </a:r>
          </a:p>
          <a:p>
            <a:pPr algn="ctr"/>
            <a:r>
              <a:rPr lang="tr-TR" sz="2000" dirty="0"/>
              <a:t>- Evet biliyorum.</a:t>
            </a:r>
          </a:p>
          <a:p>
            <a:pPr algn="ctr"/>
            <a:r>
              <a:rPr lang="tr-TR" sz="2000" b="1" dirty="0"/>
              <a:t>Kız</a:t>
            </a:r>
            <a:r>
              <a:rPr lang="tr-TR" sz="2000" dirty="0"/>
              <a:t>:</a:t>
            </a:r>
          </a:p>
          <a:p>
            <a:pPr algn="ctr"/>
            <a:r>
              <a:rPr lang="tr-TR" sz="2000" dirty="0"/>
              <a:t>- Öyle ise Halifenin yasakladığı işi nasıl yapabilirim?</a:t>
            </a:r>
          </a:p>
          <a:p>
            <a:pPr algn="ctr"/>
            <a:r>
              <a:rPr lang="tr-TR" sz="2000" b="1" dirty="0"/>
              <a:t>Anne</a:t>
            </a:r>
            <a:r>
              <a:rPr lang="tr-TR" sz="2000" dirty="0"/>
              <a:t>:</a:t>
            </a:r>
          </a:p>
          <a:p>
            <a:pPr algn="ctr"/>
            <a:r>
              <a:rPr lang="tr-TR" sz="2000" dirty="0"/>
              <a:t>- Kalk da su koy şu sütlere, Ömer seni nereden görecek?</a:t>
            </a:r>
          </a:p>
          <a:p>
            <a:pPr algn="ctr"/>
            <a:r>
              <a:rPr lang="tr-TR" sz="2000" b="1" dirty="0"/>
              <a:t>Kız</a:t>
            </a:r>
            <a:r>
              <a:rPr lang="tr-TR" sz="2000" dirty="0"/>
              <a:t>:</a:t>
            </a:r>
          </a:p>
          <a:p>
            <a:pPr algn="ctr"/>
            <a:r>
              <a:rPr lang="tr-TR" sz="2000" dirty="0"/>
              <a:t>- </a:t>
            </a:r>
            <a:r>
              <a:rPr lang="tr-TR" sz="2000" i="1" dirty="0" smtClean="0">
                <a:solidFill>
                  <a:srgbClr val="FF0000"/>
                </a:solidFill>
              </a:rPr>
              <a:t>Görünüşte ona itaat edip, arkasından ona isyan mı edelim, Ömer </a:t>
            </a:r>
            <a:r>
              <a:rPr lang="tr-TR" sz="2000" i="1" dirty="0">
                <a:solidFill>
                  <a:srgbClr val="FF0000"/>
                </a:solidFill>
              </a:rPr>
              <a:t>görmez ama Rabbim görür. </a:t>
            </a:r>
            <a:r>
              <a:rPr lang="tr-TR" sz="2000" dirty="0" smtClean="0"/>
              <a:t>Hazreti </a:t>
            </a:r>
            <a:r>
              <a:rPr lang="tr-TR" sz="2000" dirty="0"/>
              <a:t>Ömer, bu konuşmaları dinledikten sonra evine döndü. İyi bir din terbiyesi görmüş bu yüksek ahlâklı </a:t>
            </a:r>
            <a:r>
              <a:rPr lang="tr-TR" sz="2000" b="1" dirty="0"/>
              <a:t>fakir kızı </a:t>
            </a:r>
            <a:r>
              <a:rPr lang="tr-TR" sz="2000" dirty="0"/>
              <a:t>oğlu </a:t>
            </a:r>
            <a:r>
              <a:rPr lang="tr-TR" sz="2000" b="1" dirty="0" err="1"/>
              <a:t>Âsım</a:t>
            </a:r>
            <a:r>
              <a:rPr lang="tr-TR" sz="2000" dirty="0"/>
              <a:t> ile evlendirdi</a:t>
            </a:r>
            <a:r>
              <a:rPr lang="tr-TR" sz="2000" dirty="0" smtClean="0"/>
              <a:t>.</a:t>
            </a:r>
            <a:endParaRPr lang="tr-TR" sz="2000" dirty="0"/>
          </a:p>
          <a:p>
            <a:pPr algn="ctr"/>
            <a:r>
              <a:rPr lang="tr-TR" sz="2000" dirty="0"/>
              <a:t>İşte Allah inancının insanın davranışlarındaki olumlu etkisi...</a:t>
            </a:r>
          </a:p>
          <a:p>
            <a:endParaRPr lang="tr-TR" sz="20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4448"/>
            <a:ext cx="2736303" cy="55446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etin kutusu"/>
          <p:cNvSpPr txBox="1"/>
          <p:nvPr/>
        </p:nvSpPr>
        <p:spPr>
          <a:xfrm>
            <a:off x="611560" y="908720"/>
            <a:ext cx="8280920" cy="1815882"/>
          </a:xfrm>
          <a:prstGeom prst="rect">
            <a:avLst/>
          </a:prstGeom>
          <a:noFill/>
        </p:spPr>
        <p:txBody>
          <a:bodyPr wrap="square" rtlCol="0">
            <a:spAutoFit/>
          </a:bodyPr>
          <a:lstStyle/>
          <a:p>
            <a:r>
              <a:rPr lang="ar-SA" sz="3200" dirty="0"/>
              <a:t>فَأَقِمْ وَجْهَكَ لِلدِّين حَنِيفاً فِطْرَةَ اللَّهِ الَّتِي فَطَرَ النَّاسَ عَلَيْهَالإ تَبْدِيلَ لِخَلْقِ اللَّهِ َ ذَلِكَ الدِّينُ الْقَيِّمُ وَلَكِنَّ أَكْثَرَ النَّاسِ لإ يَعْلَمُون</a:t>
            </a:r>
            <a:r>
              <a:rPr lang="ar-SA" sz="3600" dirty="0"/>
              <a:t>َ</a:t>
            </a:r>
            <a:endParaRPr lang="tr-TR" sz="3600" dirty="0"/>
          </a:p>
          <a:p>
            <a:endParaRPr lang="tr-TR" sz="4400" dirty="0"/>
          </a:p>
        </p:txBody>
      </p:sp>
      <p:sp>
        <p:nvSpPr>
          <p:cNvPr id="18" name="17 Metin kutusu"/>
          <p:cNvSpPr txBox="1"/>
          <p:nvPr/>
        </p:nvSpPr>
        <p:spPr>
          <a:xfrm>
            <a:off x="611560" y="2276872"/>
            <a:ext cx="8280920" cy="3539430"/>
          </a:xfrm>
          <a:prstGeom prst="rect">
            <a:avLst/>
          </a:prstGeom>
          <a:noFill/>
        </p:spPr>
        <p:txBody>
          <a:bodyPr wrap="square" rtlCol="0">
            <a:spAutoFit/>
          </a:bodyPr>
          <a:lstStyle/>
          <a:p>
            <a:r>
              <a:rPr lang="tr-TR" sz="3200" dirty="0">
                <a:solidFill>
                  <a:srgbClr val="FF0000"/>
                </a:solidFill>
              </a:rPr>
              <a:t>“Hakka yönelen bir kimse olarak yüzünü dine çevir. Allah’ın insanları üzerinde yarattığı fıtrata sımsıkı tutun. Allah’ın yaratmasında hiçbir değiştirme yoktur. İşte bu dosdoğru dindir. </a:t>
            </a:r>
            <a:endParaRPr lang="tr-TR" sz="3200" dirty="0" smtClean="0">
              <a:solidFill>
                <a:srgbClr val="FF0000"/>
              </a:solidFill>
            </a:endParaRPr>
          </a:p>
          <a:p>
            <a:r>
              <a:rPr lang="tr-TR" sz="3200" dirty="0" smtClean="0">
                <a:solidFill>
                  <a:srgbClr val="FF0000"/>
                </a:solidFill>
              </a:rPr>
              <a:t>Fakat </a:t>
            </a:r>
            <a:r>
              <a:rPr lang="tr-TR" sz="3200" dirty="0">
                <a:solidFill>
                  <a:srgbClr val="FF0000"/>
                </a:solidFill>
              </a:rPr>
              <a:t>insanların çoğu bilmezler.”</a:t>
            </a:r>
            <a:r>
              <a:rPr lang="tr-TR" sz="3200" baseline="30000" dirty="0">
                <a:solidFill>
                  <a:srgbClr val="FF0000"/>
                </a:solidFill>
              </a:rPr>
              <a:t> </a:t>
            </a:r>
            <a:endParaRPr lang="tr-TR" sz="3200" dirty="0">
              <a:solidFill>
                <a:srgbClr val="FF0000"/>
              </a:solidFill>
            </a:endParaRPr>
          </a:p>
          <a:p>
            <a:r>
              <a:rPr lang="tr-TR" sz="3200" dirty="0" smtClean="0"/>
              <a:t>(</a:t>
            </a:r>
            <a:r>
              <a:rPr lang="fr-FR" sz="3200" dirty="0" err="1" smtClean="0"/>
              <a:t>Rum</a:t>
            </a:r>
            <a:r>
              <a:rPr lang="fr-FR" sz="3200" dirty="0"/>
              <a:t>, </a:t>
            </a:r>
            <a:r>
              <a:rPr lang="fr-FR" sz="3200" dirty="0" smtClean="0"/>
              <a:t>30/30</a:t>
            </a:r>
            <a:r>
              <a:rPr lang="tr-TR" sz="3200" dirty="0" smtClean="0"/>
              <a:t>.)</a:t>
            </a:r>
            <a:endParaRPr lang="tr-TR" sz="3200" dirty="0"/>
          </a:p>
          <a:p>
            <a:endParaRPr lang="tr-T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2967335"/>
            <a:ext cx="4032448" cy="2308324"/>
          </a:xfrm>
          <a:prstGeom prst="rect">
            <a:avLst/>
          </a:prstGeom>
        </p:spPr>
        <p:txBody>
          <a:bodyPr wrap="square">
            <a:spAutoFit/>
          </a:bodyPr>
          <a:lstStyle/>
          <a:p>
            <a:pPr algn="ctr"/>
            <a:r>
              <a:rPr lang="tr-TR" sz="3600" b="1" dirty="0"/>
              <a:t>HAZIRLAYAN: </a:t>
            </a:r>
            <a:br>
              <a:rPr lang="tr-TR" sz="3600" b="1" dirty="0"/>
            </a:br>
            <a:r>
              <a:rPr lang="tr-TR" sz="3600" b="1" dirty="0"/>
              <a:t>ENİSE ERKOÇ</a:t>
            </a:r>
            <a:br>
              <a:rPr lang="tr-TR" sz="3600" b="1" dirty="0"/>
            </a:br>
            <a:r>
              <a:rPr lang="tr-TR" sz="3600" b="1" dirty="0"/>
              <a:t>AYDIN İL MÜFTÜ YARDIMCISI</a:t>
            </a:r>
            <a:endParaRPr lang="tr-TR" sz="3600" dirty="0"/>
          </a:p>
        </p:txBody>
      </p:sp>
      <p:sp>
        <p:nvSpPr>
          <p:cNvPr id="4" name="Dikdörtgen 3"/>
          <p:cNvSpPr/>
          <p:nvPr/>
        </p:nvSpPr>
        <p:spPr>
          <a:xfrm>
            <a:off x="1043608" y="620688"/>
            <a:ext cx="6408712" cy="923330"/>
          </a:xfrm>
          <a:prstGeom prst="rect">
            <a:avLst/>
          </a:prstGeom>
        </p:spPr>
        <p:txBody>
          <a:bodyPr wrap="square">
            <a:spAutoFit/>
          </a:bodyPr>
          <a:lstStyle/>
          <a:p>
            <a:r>
              <a:rPr lang="tr-TR" sz="5400" dirty="0"/>
              <a:t>TEŞEKKÜR EDERİZ…</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636912"/>
            <a:ext cx="3528392" cy="31005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944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9" name="8 Dikdörtgen"/>
          <p:cNvSpPr/>
          <p:nvPr/>
        </p:nvSpPr>
        <p:spPr>
          <a:xfrm>
            <a:off x="2123728" y="692696"/>
            <a:ext cx="6480720" cy="3447098"/>
          </a:xfrm>
          <a:prstGeom prst="rect">
            <a:avLst/>
          </a:prstGeom>
        </p:spPr>
        <p:txBody>
          <a:bodyPr wrap="square">
            <a:spAutoFit/>
          </a:bodyPr>
          <a:lstStyle/>
          <a:p>
            <a:r>
              <a:rPr lang="ar-SA" sz="4400" dirty="0"/>
              <a:t>إِنَّ الدِّينَ عِندَ اللّهِ الإِسْلاَم</a:t>
            </a:r>
            <a:endParaRPr lang="tr-TR" sz="4400" dirty="0"/>
          </a:p>
          <a:p>
            <a:pPr rtl="1"/>
            <a:endParaRPr lang="tr-TR" sz="6000" dirty="0"/>
          </a:p>
          <a:p>
            <a:pPr rtl="1"/>
            <a:r>
              <a:rPr lang="en-US" sz="5400" dirty="0" smtClean="0"/>
              <a:t>.</a:t>
            </a:r>
            <a:endParaRPr lang="tr-TR" sz="5400" dirty="0" smtClean="0"/>
          </a:p>
          <a:p>
            <a:endParaRPr lang="tr-TR" sz="6000" dirty="0"/>
          </a:p>
        </p:txBody>
      </p:sp>
      <p:sp>
        <p:nvSpPr>
          <p:cNvPr id="2" name="İçerik Yer Tutucusu 1"/>
          <p:cNvSpPr>
            <a:spLocks noGrp="1"/>
          </p:cNvSpPr>
          <p:nvPr>
            <p:ph idx="1"/>
          </p:nvPr>
        </p:nvSpPr>
        <p:spPr>
          <a:xfrm>
            <a:off x="251519" y="1772816"/>
            <a:ext cx="5544617" cy="3816424"/>
          </a:xfrm>
        </p:spPr>
        <p:txBody>
          <a:bodyPr>
            <a:noAutofit/>
          </a:bodyPr>
          <a:lstStyle/>
          <a:p>
            <a:pPr marL="0" indent="0">
              <a:buNone/>
            </a:pPr>
            <a:r>
              <a:rPr lang="tr-TR" sz="2400" dirty="0" smtClean="0">
                <a:solidFill>
                  <a:srgbClr val="FF0000"/>
                </a:solidFill>
                <a:latin typeface="Arial" panose="020B0604020202020204" pitchFamily="34" charset="0"/>
                <a:cs typeface="Arial" panose="020B0604020202020204" pitchFamily="34" charset="0"/>
              </a:rPr>
              <a:t>«Hiç Şüphesiz Allah katında din, İslam’dır.» </a:t>
            </a:r>
            <a:r>
              <a:rPr lang="tr-TR" sz="2400" dirty="0" smtClean="0">
                <a:latin typeface="Arial" panose="020B0604020202020204" pitchFamily="34" charset="0"/>
                <a:cs typeface="Arial" panose="020B0604020202020204" pitchFamily="34" charset="0"/>
              </a:rPr>
              <a:t>Al-i İmran, 3/19.</a:t>
            </a:r>
          </a:p>
          <a:p>
            <a:pPr marL="0" indent="0">
              <a:buNone/>
            </a:pPr>
            <a:r>
              <a:rPr lang="tr-TR" sz="2400" dirty="0" smtClean="0">
                <a:latin typeface="Arial" panose="020B0604020202020204" pitchFamily="34" charset="0"/>
                <a:cs typeface="Arial" panose="020B0604020202020204" pitchFamily="34" charset="0"/>
              </a:rPr>
              <a:t>İslam, fıtrat dinidir …</a:t>
            </a:r>
          </a:p>
          <a:p>
            <a:pPr marL="0" indent="0">
              <a:buNone/>
            </a:pPr>
            <a:r>
              <a:rPr lang="tr-TR" sz="2400" b="1" dirty="0"/>
              <a:t>“O </a:t>
            </a:r>
            <a:r>
              <a:rPr lang="tr-TR" sz="2400" b="1" dirty="0" smtClean="0"/>
              <a:t>hâlde </a:t>
            </a:r>
            <a:r>
              <a:rPr lang="tr-TR" sz="2400" b="1" dirty="0"/>
              <a:t>(Habibim) sen yüzünü bir </a:t>
            </a:r>
            <a:r>
              <a:rPr lang="tr-TR" sz="2400" b="1" dirty="0" err="1"/>
              <a:t>muvahhid</a:t>
            </a:r>
            <a:r>
              <a:rPr lang="tr-TR" sz="2400" b="1" dirty="0"/>
              <a:t> olarak dine yönelt. Allah’ın insanları yaratmasında esas aldığı o fıtrata uygun hareket et...”</a:t>
            </a:r>
            <a:r>
              <a:rPr lang="tr-TR" sz="2400" dirty="0"/>
              <a:t> </a:t>
            </a:r>
            <a:r>
              <a:rPr lang="tr-TR" sz="2400" i="1" dirty="0" smtClean="0"/>
              <a:t>(</a:t>
            </a:r>
            <a:r>
              <a:rPr lang="tr-TR" sz="2400" i="1" dirty="0"/>
              <a:t>Rum, 30/30</a:t>
            </a:r>
            <a:r>
              <a:rPr lang="tr-TR" sz="2400" i="1" dirty="0" smtClean="0"/>
              <a:t>)</a:t>
            </a:r>
          </a:p>
          <a:p>
            <a:pPr marL="0" indent="0">
              <a:buNone/>
            </a:pPr>
            <a:r>
              <a:rPr lang="tr-TR" sz="2400" b="1" i="1" dirty="0"/>
              <a:t>Her doğan, İslâm fıtratı üzerine doğar. Sonra, anne-babası onu Hristiyan, Yahudi veya Mecusi yapar.”</a:t>
            </a:r>
            <a:r>
              <a:rPr lang="tr-TR" sz="2400" i="1" dirty="0"/>
              <a:t> (</a:t>
            </a:r>
            <a:r>
              <a:rPr lang="tr-TR" sz="2400" i="1" dirty="0" err="1"/>
              <a:t>Buhârî</a:t>
            </a:r>
            <a:r>
              <a:rPr lang="tr-TR" sz="2400" i="1" dirty="0"/>
              <a:t>, </a:t>
            </a:r>
            <a:r>
              <a:rPr lang="tr-TR" sz="2400" i="1" dirty="0" err="1"/>
              <a:t>C</a:t>
            </a:r>
            <a:r>
              <a:rPr lang="tr-TR" sz="2400" i="1" dirty="0" err="1" smtClean="0"/>
              <a:t>enâiz</a:t>
            </a:r>
            <a:r>
              <a:rPr lang="tr-TR" sz="2400" i="1" dirty="0" smtClean="0"/>
              <a:t> 92</a:t>
            </a:r>
            <a:r>
              <a:rPr lang="tr-TR" sz="2400" i="1" dirty="0"/>
              <a:t>)</a:t>
            </a:r>
            <a:endParaRPr lang="tr-TR" sz="24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988840"/>
            <a:ext cx="2952328" cy="39151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etin kutusu"/>
          <p:cNvSpPr txBox="1"/>
          <p:nvPr/>
        </p:nvSpPr>
        <p:spPr>
          <a:xfrm flipH="1">
            <a:off x="467544" y="1628800"/>
            <a:ext cx="6120680" cy="4647426"/>
          </a:xfrm>
          <a:prstGeom prst="rect">
            <a:avLst/>
          </a:prstGeom>
          <a:noFill/>
        </p:spPr>
        <p:txBody>
          <a:bodyPr wrap="square" rtlCol="0">
            <a:spAutoFit/>
          </a:bodyPr>
          <a:lstStyle/>
          <a:p>
            <a:r>
              <a:rPr lang="tr-TR" sz="2400" b="1" dirty="0"/>
              <a:t> </a:t>
            </a:r>
          </a:p>
          <a:p>
            <a:r>
              <a:rPr lang="de-DE" sz="3200" b="1" i="1" dirty="0">
                <a:solidFill>
                  <a:srgbClr val="FF0000"/>
                </a:solidFill>
                <a:latin typeface="Arial" panose="020B0604020202020204" pitchFamily="34" charset="0"/>
                <a:cs typeface="Arial" panose="020B0604020202020204" pitchFamily="34" charset="0"/>
              </a:rPr>
              <a:t>"</a:t>
            </a:r>
            <a:r>
              <a:rPr lang="de-DE" sz="3200" b="1" i="1" dirty="0" err="1">
                <a:solidFill>
                  <a:srgbClr val="FF0000"/>
                </a:solidFill>
                <a:latin typeface="Arial" panose="020B0604020202020204" pitchFamily="34" charset="0"/>
                <a:cs typeface="Arial" panose="020B0604020202020204" pitchFamily="34" charset="0"/>
              </a:rPr>
              <a:t>Müslüman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diğer</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Müslümanların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elinden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ve</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dilinden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zarar</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görmediği</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kimsedir</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Mü'min</a:t>
            </a:r>
            <a:r>
              <a:rPr lang="de-DE" sz="3200" b="1" i="1" dirty="0">
                <a:solidFill>
                  <a:srgbClr val="FF0000"/>
                </a:solidFill>
                <a:latin typeface="Arial" panose="020B0604020202020204" pitchFamily="34" charset="0"/>
                <a:cs typeface="Arial" panose="020B0604020202020204" pitchFamily="34" charset="0"/>
              </a:rPr>
              <a:t> de, </a:t>
            </a:r>
            <a:r>
              <a:rPr lang="de-DE" sz="3200" b="1" i="1" dirty="0" err="1">
                <a:solidFill>
                  <a:srgbClr val="FF0000"/>
                </a:solidFill>
                <a:latin typeface="Arial" panose="020B0604020202020204" pitchFamily="34" charset="0"/>
                <a:cs typeface="Arial" panose="020B0604020202020204" pitchFamily="34" charset="0"/>
              </a:rPr>
              <a:t>halkın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can</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ve</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mallarını</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kendisine</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karşı</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emniyette</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bildikleri</a:t>
            </a:r>
            <a:r>
              <a:rPr lang="de-DE" sz="3200" b="1" i="1" dirty="0">
                <a:solidFill>
                  <a:srgbClr val="FF0000"/>
                </a:solidFill>
                <a:latin typeface="Arial" panose="020B0604020202020204" pitchFamily="34" charset="0"/>
                <a:cs typeface="Arial" panose="020B0604020202020204" pitchFamily="34" charset="0"/>
              </a:rPr>
              <a:t> </a:t>
            </a:r>
            <a:r>
              <a:rPr lang="de-DE" sz="3200" b="1" i="1" dirty="0" err="1">
                <a:solidFill>
                  <a:srgbClr val="FF0000"/>
                </a:solidFill>
                <a:latin typeface="Arial" panose="020B0604020202020204" pitchFamily="34" charset="0"/>
                <a:cs typeface="Arial" panose="020B0604020202020204" pitchFamily="34" charset="0"/>
              </a:rPr>
              <a:t>kimsedir</a:t>
            </a:r>
            <a:r>
              <a:rPr lang="de-DE" sz="3200" b="1" i="1" dirty="0">
                <a:solidFill>
                  <a:srgbClr val="FF0000"/>
                </a:solidFill>
                <a:latin typeface="Arial" panose="020B0604020202020204" pitchFamily="34" charset="0"/>
                <a:cs typeface="Arial" panose="020B0604020202020204" pitchFamily="34" charset="0"/>
              </a:rPr>
              <a:t>." </a:t>
            </a:r>
            <a:endParaRPr lang="tr-TR" sz="3200" b="1" i="1" dirty="0">
              <a:solidFill>
                <a:srgbClr val="FF0000"/>
              </a:solidFill>
              <a:latin typeface="Arial" panose="020B0604020202020204" pitchFamily="34" charset="0"/>
              <a:cs typeface="Arial" panose="020B0604020202020204" pitchFamily="34" charset="0"/>
            </a:endParaRPr>
          </a:p>
          <a:p>
            <a:r>
              <a:rPr lang="tr-TR" sz="2400" b="1" dirty="0" smtClean="0"/>
              <a:t>(</a:t>
            </a:r>
            <a:r>
              <a:rPr lang="fr-FR" sz="2400" b="1" dirty="0" err="1" smtClean="0"/>
              <a:t>Buhârî</a:t>
            </a:r>
            <a:r>
              <a:rPr lang="fr-FR" sz="2400" b="1" dirty="0"/>
              <a:t>, </a:t>
            </a:r>
            <a:r>
              <a:rPr lang="fr-FR" sz="2400" b="1" dirty="0" err="1"/>
              <a:t>İmân</a:t>
            </a:r>
            <a:r>
              <a:rPr lang="fr-FR" sz="2400" b="1" dirty="0"/>
              <a:t>, </a:t>
            </a:r>
            <a:r>
              <a:rPr lang="fr-FR" sz="2400" b="1" dirty="0" smtClean="0"/>
              <a:t>8-9)</a:t>
            </a:r>
            <a:endParaRPr lang="tr-TR" sz="2400" b="1" dirty="0"/>
          </a:p>
          <a:p>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844824"/>
            <a:ext cx="3001590" cy="39604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Dikdörtgen 1"/>
          <p:cNvSpPr/>
          <p:nvPr/>
        </p:nvSpPr>
        <p:spPr>
          <a:xfrm>
            <a:off x="683568" y="867460"/>
            <a:ext cx="8136904" cy="954107"/>
          </a:xfrm>
          <a:prstGeom prst="rect">
            <a:avLst/>
          </a:prstGeom>
        </p:spPr>
        <p:txBody>
          <a:bodyPr wrap="square">
            <a:spAutoFit/>
          </a:bodyPr>
          <a:lstStyle/>
          <a:p>
            <a:r>
              <a:rPr lang="ar-SA" sz="2800" dirty="0"/>
              <a:t>الم</a:t>
            </a:r>
            <a:r>
              <a:rPr lang="ar-SA" sz="2800" b="1" dirty="0"/>
              <a:t>سلِمُ مَنْ سَلِمَ الْمُسْلِمُونَ مِنْ لِسَانِهِ وَيَدِهِ، وَالْمُؤمِنُ مَنْ أمِنهُ الناسُ على دمائهم وأمْوَالِهِمْ.  </a:t>
            </a:r>
            <a:endParaRPr lang="tr-TR"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899592" y="1916832"/>
            <a:ext cx="5040560" cy="3416320"/>
          </a:xfrm>
          <a:prstGeom prst="rect">
            <a:avLst/>
          </a:prstGeom>
          <a:noFill/>
        </p:spPr>
        <p:txBody>
          <a:bodyPr wrap="square" rtlCol="0">
            <a:spAutoFit/>
          </a:bodyPr>
          <a:lstStyle/>
          <a:p>
            <a:r>
              <a:rPr lang="tr-TR" sz="2400" b="1" i="1" dirty="0" smtClean="0"/>
              <a:t>Abdullah b. Abbas bu </a:t>
            </a:r>
            <a:r>
              <a:rPr lang="tr-TR" sz="2400" b="1" i="1" dirty="0"/>
              <a:t>ayeti , </a:t>
            </a:r>
            <a:r>
              <a:rPr lang="tr-TR" sz="2400" b="1" i="1" dirty="0" smtClean="0"/>
              <a:t>«</a:t>
            </a:r>
            <a:r>
              <a:rPr lang="tr-TR" sz="2400" b="1" u="sng" dirty="0" smtClean="0"/>
              <a:t>Beni tanısınlar </a:t>
            </a:r>
            <a:r>
              <a:rPr lang="tr-TR" sz="2400" b="1" i="1" dirty="0" smtClean="0"/>
              <a:t>diye açıklar.</a:t>
            </a:r>
          </a:p>
          <a:p>
            <a:endParaRPr lang="tr-TR" sz="2400" b="1" i="1" dirty="0" smtClean="0"/>
          </a:p>
          <a:p>
            <a:r>
              <a:rPr lang="tr-TR" sz="2400" b="1" i="1" dirty="0" smtClean="0"/>
              <a:t>İman</a:t>
            </a:r>
            <a:r>
              <a:rPr lang="tr-TR" sz="2400" b="1" i="1" dirty="0"/>
              <a:t>, hem dünya, hem de ahiret  saadetini sağlayan en değerli </a:t>
            </a:r>
            <a:r>
              <a:rPr lang="tr-TR" sz="2400" b="1" i="1" dirty="0" smtClean="0"/>
              <a:t>sermayedir.</a:t>
            </a:r>
          </a:p>
          <a:p>
            <a:r>
              <a:rPr lang="tr-TR" sz="2400" b="1" i="1" dirty="0" smtClean="0"/>
              <a:t>İman,</a:t>
            </a:r>
            <a:r>
              <a:rPr lang="tr-TR" sz="2400" b="1" i="1" dirty="0" smtClean="0"/>
              <a:t> kalbin </a:t>
            </a:r>
            <a:r>
              <a:rPr lang="tr-TR" sz="2400" b="1" i="1" dirty="0"/>
              <a:t>derinliklerine nüfuz </a:t>
            </a:r>
            <a:r>
              <a:rPr lang="tr-TR" sz="2400" b="1" i="1" dirty="0" smtClean="0"/>
              <a:t>eder </a:t>
            </a:r>
            <a:r>
              <a:rPr lang="tr-TR" sz="2400" b="1" i="1" dirty="0" smtClean="0"/>
              <a:t>ve vicdanlar </a:t>
            </a:r>
            <a:r>
              <a:rPr lang="tr-TR" sz="2400" b="1" i="1" dirty="0"/>
              <a:t>onunla huzur </a:t>
            </a:r>
            <a:r>
              <a:rPr lang="tr-TR" sz="2400" b="1" i="1" dirty="0" smtClean="0"/>
              <a:t>bulur</a:t>
            </a:r>
            <a:r>
              <a:rPr lang="tr-TR" sz="2400" b="1" i="1" dirty="0" smtClean="0"/>
              <a:t>.</a:t>
            </a:r>
          </a:p>
          <a:p>
            <a:r>
              <a:rPr lang="tr-TR" sz="2400" b="1" dirty="0" smtClean="0"/>
              <a:t> </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916832"/>
            <a:ext cx="2592288" cy="3270602"/>
          </a:xfrm>
          <a:prstGeom prst="snip2DiagRect">
            <a:avLst>
              <a:gd name="adj1" fmla="val 798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Dikdörtgen 1"/>
          <p:cNvSpPr/>
          <p:nvPr/>
        </p:nvSpPr>
        <p:spPr>
          <a:xfrm>
            <a:off x="755576" y="715060"/>
            <a:ext cx="7848872" cy="954107"/>
          </a:xfrm>
          <a:prstGeom prst="rect">
            <a:avLst/>
          </a:prstGeom>
        </p:spPr>
        <p:txBody>
          <a:bodyPr wrap="square">
            <a:spAutoFit/>
          </a:bodyPr>
          <a:lstStyle/>
          <a:p>
            <a:r>
              <a:rPr lang="tr-TR" sz="2800" b="1" i="1" dirty="0">
                <a:solidFill>
                  <a:srgbClr val="FF0000"/>
                </a:solidFill>
              </a:rPr>
              <a:t>«Ben insanları ve cinleri sırf bana kulluk etsinler diye yarattım.» </a:t>
            </a:r>
            <a:r>
              <a:rPr lang="tr-TR" sz="2800" b="1" i="1" dirty="0" err="1">
                <a:solidFill>
                  <a:srgbClr val="FF0000"/>
                </a:solidFill>
              </a:rPr>
              <a:t>Zariyat</a:t>
            </a:r>
            <a:r>
              <a:rPr lang="tr-TR" sz="2800" b="1" i="1" dirty="0">
                <a:solidFill>
                  <a:srgbClr val="FF0000"/>
                </a:solidFill>
              </a:rPr>
              <a:t>, 56.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323528" y="845588"/>
            <a:ext cx="8568952" cy="800219"/>
          </a:xfrm>
          <a:prstGeom prst="rect">
            <a:avLst/>
          </a:prstGeom>
          <a:noFill/>
        </p:spPr>
        <p:txBody>
          <a:bodyPr wrap="square" rtlCol="0" anchor="ctr">
            <a:spAutoFit/>
          </a:bodyPr>
          <a:lstStyle/>
          <a:p>
            <a:pPr algn="ctr"/>
            <a:r>
              <a:rPr lang="tr-TR" sz="2800" b="1" dirty="0"/>
              <a:t>Allah'a Niçin ve Nasıl İnanırız</a:t>
            </a:r>
          </a:p>
          <a:p>
            <a:pPr algn="ctr"/>
            <a:endParaRPr lang="tr-TR" dirty="0"/>
          </a:p>
        </p:txBody>
      </p:sp>
      <p:sp>
        <p:nvSpPr>
          <p:cNvPr id="13" name="12 Metin kutusu"/>
          <p:cNvSpPr txBox="1"/>
          <p:nvPr/>
        </p:nvSpPr>
        <p:spPr>
          <a:xfrm>
            <a:off x="539552" y="2348880"/>
            <a:ext cx="5040560" cy="3416320"/>
          </a:xfrm>
          <a:prstGeom prst="rect">
            <a:avLst/>
          </a:prstGeom>
          <a:noFill/>
        </p:spPr>
        <p:txBody>
          <a:bodyPr wrap="square" rtlCol="0">
            <a:spAutoFit/>
          </a:bodyPr>
          <a:lstStyle/>
          <a:p>
            <a:pPr algn="ctr"/>
            <a:r>
              <a:rPr lang="tr-TR" sz="2400" dirty="0" smtClean="0"/>
              <a:t>Güzel </a:t>
            </a:r>
            <a:r>
              <a:rPr lang="tr-TR" sz="2400" dirty="0"/>
              <a:t>bir sanat eseri, bunu yapan bir sanatkârının bulunduğunu gösterir. Meselâ; kullandığımız saati yapan bir sanatkâr, oturduğumuz binayı yapan bir usta yok mudur? Şüphesiz ki vardır. Bunların kendiliğinden meydana geldiğini akıl kabul eder mi? Elbette etmez.</a:t>
            </a:r>
          </a:p>
          <a:p>
            <a:endParaRPr lang="tr-TR" sz="24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152416"/>
            <a:ext cx="3024336" cy="39855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8" name="7 Metin kutusu"/>
          <p:cNvSpPr txBox="1"/>
          <p:nvPr/>
        </p:nvSpPr>
        <p:spPr>
          <a:xfrm>
            <a:off x="2555776" y="260648"/>
            <a:ext cx="6408712" cy="369332"/>
          </a:xfrm>
          <a:prstGeom prst="rect">
            <a:avLst/>
          </a:prstGeom>
          <a:noFill/>
        </p:spPr>
        <p:txBody>
          <a:bodyPr wrap="square" rtlCol="0">
            <a:spAutoFit/>
          </a:bodyPr>
          <a:lstStyle/>
          <a:p>
            <a:endParaRPr lang="tr-TR" dirty="0"/>
          </a:p>
        </p:txBody>
      </p:sp>
      <p:sp>
        <p:nvSpPr>
          <p:cNvPr id="9" name="8 Metin kutusu"/>
          <p:cNvSpPr txBox="1"/>
          <p:nvPr/>
        </p:nvSpPr>
        <p:spPr>
          <a:xfrm>
            <a:off x="395536" y="1268760"/>
            <a:ext cx="5904656" cy="4801314"/>
          </a:xfrm>
          <a:prstGeom prst="rect">
            <a:avLst/>
          </a:prstGeom>
          <a:noFill/>
        </p:spPr>
        <p:txBody>
          <a:bodyPr wrap="square" rtlCol="0">
            <a:spAutoFit/>
          </a:bodyPr>
          <a:lstStyle/>
          <a:p>
            <a:r>
              <a:rPr lang="tr-TR" sz="2400" b="1" dirty="0" smtClean="0"/>
              <a:t>Öyleyse</a:t>
            </a:r>
            <a:r>
              <a:rPr lang="tr-TR" sz="2400" dirty="0"/>
              <a:t>; çok ince bir plâna göre kurulan ve mükemmel bir düzen içinde işleyen uçsuz bucaksız kâinatı ve en güzel sanat eseri olan insanı da bir </a:t>
            </a:r>
            <a:r>
              <a:rPr lang="tr-TR" sz="2400" dirty="0" smtClean="0"/>
              <a:t>Yaratan </a:t>
            </a:r>
            <a:r>
              <a:rPr lang="tr-TR" sz="2400" dirty="0"/>
              <a:t>vardır. </a:t>
            </a:r>
            <a:endParaRPr lang="tr-TR" sz="2400" dirty="0" smtClean="0"/>
          </a:p>
          <a:p>
            <a:r>
              <a:rPr lang="tr-TR" sz="2400" dirty="0" smtClean="0"/>
              <a:t>Evren</a:t>
            </a:r>
            <a:r>
              <a:rPr lang="tr-TR" sz="2400" dirty="0"/>
              <a:t>, </a:t>
            </a:r>
            <a:r>
              <a:rPr lang="tr-TR" sz="2400" b="1" dirty="0"/>
              <a:t>Allah</a:t>
            </a:r>
            <a:r>
              <a:rPr lang="tr-TR" sz="2400" dirty="0"/>
              <a:t>'ın varlığını; evrende görülen ahenk ve mükemmel düzen de </a:t>
            </a:r>
            <a:r>
              <a:rPr lang="tr-TR" sz="2400" b="1" dirty="0"/>
              <a:t>Allah</a:t>
            </a:r>
            <a:r>
              <a:rPr lang="tr-TR" sz="2400" dirty="0"/>
              <a:t>'ın birliğini göstermektedir</a:t>
            </a:r>
            <a:r>
              <a:rPr lang="tr-TR" sz="2400" dirty="0" smtClean="0"/>
              <a:t>.</a:t>
            </a:r>
          </a:p>
          <a:p>
            <a:endParaRPr lang="tr-TR" sz="2400" dirty="0"/>
          </a:p>
          <a:p>
            <a:r>
              <a:rPr lang="tr-TR" sz="2400" b="1" dirty="0" smtClean="0"/>
              <a:t>«Özde</a:t>
            </a:r>
            <a:r>
              <a:rPr lang="tr-TR" sz="2400" b="1" dirty="0"/>
              <a:t>, sözde, dilde, seste Allah </a:t>
            </a:r>
            <a:r>
              <a:rPr lang="tr-TR" sz="2400" b="1" dirty="0" smtClean="0"/>
              <a:t>bir!</a:t>
            </a:r>
          </a:p>
          <a:p>
            <a:r>
              <a:rPr lang="tr-TR" sz="2400" b="1" dirty="0" smtClean="0"/>
              <a:t>Yer ettikçe can kafeste Allah bir!</a:t>
            </a:r>
          </a:p>
          <a:p>
            <a:r>
              <a:rPr lang="tr-TR" sz="2400" b="1" dirty="0" smtClean="0"/>
              <a:t>Böyle </a:t>
            </a:r>
            <a:r>
              <a:rPr lang="tr-TR" sz="2400" b="1" dirty="0"/>
              <a:t>geldik böyle gitmek dileriz</a:t>
            </a:r>
          </a:p>
          <a:p>
            <a:r>
              <a:rPr lang="tr-TR" sz="2400" b="1" dirty="0"/>
              <a:t>İlk nefeste son nefeste Allah bir</a:t>
            </a:r>
            <a:r>
              <a:rPr lang="tr-TR" sz="2400" b="1" dirty="0" smtClean="0"/>
              <a:t>.»</a:t>
            </a:r>
            <a:endParaRPr lang="tr-TR" sz="2400" b="1" dirty="0"/>
          </a:p>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00808"/>
            <a:ext cx="2520280" cy="3888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23528" y="764704"/>
            <a:ext cx="8568952" cy="5262979"/>
          </a:xfrm>
          <a:prstGeom prst="rect">
            <a:avLst/>
          </a:prstGeom>
          <a:noFill/>
        </p:spPr>
        <p:txBody>
          <a:bodyPr wrap="square" rtlCol="0">
            <a:spAutoFit/>
          </a:bodyPr>
          <a:lstStyle/>
          <a:p>
            <a:pPr algn="ctr"/>
            <a:r>
              <a:rPr lang="tr-TR" sz="2400" b="1" dirty="0"/>
              <a:t>Biz  Allah'a Şöyle İnanırız</a:t>
            </a:r>
          </a:p>
          <a:p>
            <a:pPr algn="ctr"/>
            <a:r>
              <a:rPr lang="tr-TR" sz="2400" b="1" dirty="0"/>
              <a:t>Allah</a:t>
            </a:r>
            <a:r>
              <a:rPr lang="tr-TR" sz="2400" dirty="0"/>
              <a:t> vardır ve birdir. Ondan başka </a:t>
            </a:r>
            <a:r>
              <a:rPr lang="tr-TR" sz="2400" dirty="0" smtClean="0"/>
              <a:t>ilah yoktur</a:t>
            </a:r>
            <a:r>
              <a:rPr lang="tr-TR" sz="2400" dirty="0"/>
              <a:t>.</a:t>
            </a:r>
          </a:p>
          <a:p>
            <a:pPr algn="ctr"/>
            <a:r>
              <a:rPr lang="tr-TR" sz="2400" dirty="0"/>
              <a:t>Varlığının başlangıcı ve sonu yoktur. O, her zaman vardı, sonsuza kadar da var olacaktır.</a:t>
            </a:r>
          </a:p>
          <a:p>
            <a:pPr algn="ctr"/>
            <a:r>
              <a:rPr lang="tr-TR" sz="2400" b="1" dirty="0"/>
              <a:t>Allah </a:t>
            </a:r>
            <a:r>
              <a:rPr lang="tr-TR" sz="2400" dirty="0"/>
              <a:t>varlıklardan hiçbirine benzemez. O'nun eşi ve benzeri yoktur. Varlığı kendindendir. Hiçbir şeye muhtaç değildir</a:t>
            </a:r>
            <a:r>
              <a:rPr lang="tr-TR" sz="2400" dirty="0" smtClean="0"/>
              <a:t>.</a:t>
            </a:r>
            <a:endParaRPr lang="tr-TR" sz="2400" dirty="0"/>
          </a:p>
          <a:p>
            <a:pPr algn="ctr"/>
            <a:r>
              <a:rPr lang="tr-TR" sz="2400" dirty="0"/>
              <a:t> Her şey O'na muhtaçtır.</a:t>
            </a:r>
          </a:p>
          <a:p>
            <a:pPr algn="ctr"/>
            <a:r>
              <a:rPr lang="tr-TR" sz="2400" b="1" dirty="0"/>
              <a:t>Allah</a:t>
            </a:r>
            <a:r>
              <a:rPr lang="tr-TR" sz="2400" dirty="0"/>
              <a:t> diridir, her şeyi bilir, her şeyi işitir ve her şeyi görür. Kalbimizden geçenleri de bilmektedir.</a:t>
            </a:r>
          </a:p>
          <a:p>
            <a:pPr algn="ctr"/>
            <a:r>
              <a:rPr lang="tr-TR" sz="2400" b="1" dirty="0"/>
              <a:t>Allah</a:t>
            </a:r>
            <a:r>
              <a:rPr lang="tr-TR" sz="2400" dirty="0"/>
              <a:t> irade sahibidir, diler ve dilediğini yapar. Onun kudreti sonsuzdur, her şeye gücü yeter.</a:t>
            </a:r>
          </a:p>
          <a:p>
            <a:pPr algn="ctr"/>
            <a:r>
              <a:rPr lang="tr-TR" sz="2400" b="1" dirty="0"/>
              <a:t>Allah </a:t>
            </a:r>
            <a:r>
              <a:rPr lang="tr-TR" sz="2400" dirty="0"/>
              <a:t>yaratıcıdır, dilediğini yoktan var eder, dilediğini de yok eder. Evrende ne varsa hepsini O yaratmıştır.</a:t>
            </a:r>
          </a:p>
          <a:p>
            <a:pPr algn="ctr"/>
            <a:endParaRPr lang="tr-T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1.gstatic.com/images?q=tbn:ANd9GcQnBrVjuLS7MSpEd1dwWrDsk_uTcvSElTmholfMdVRQNUiXPz58VQ"/>
          <p:cNvPicPr>
            <a:picLocks noChangeAspect="1" noChangeArrowheads="1"/>
          </p:cNvPicPr>
          <p:nvPr/>
        </p:nvPicPr>
        <p:blipFill>
          <a:blip r:embed="rId2" cstate="print"/>
          <a:srcRect/>
          <a:stretch>
            <a:fillRect/>
          </a:stretch>
        </p:blipFill>
        <p:spPr bwMode="auto">
          <a:xfrm>
            <a:off x="9828584" y="7389440"/>
            <a:ext cx="2466975" cy="1847851"/>
          </a:xfrm>
          <a:prstGeom prst="rect">
            <a:avLst/>
          </a:prstGeom>
          <a:noFill/>
        </p:spPr>
      </p:pic>
      <p:sp>
        <p:nvSpPr>
          <p:cNvPr id="9" name="8 Metin kutusu"/>
          <p:cNvSpPr txBox="1"/>
          <p:nvPr/>
        </p:nvSpPr>
        <p:spPr>
          <a:xfrm>
            <a:off x="3491880" y="908720"/>
            <a:ext cx="5400600" cy="5139869"/>
          </a:xfrm>
          <a:prstGeom prst="rect">
            <a:avLst/>
          </a:prstGeom>
          <a:noFill/>
        </p:spPr>
        <p:txBody>
          <a:bodyPr wrap="square" rtlCol="0">
            <a:spAutoFit/>
          </a:bodyPr>
          <a:lstStyle/>
          <a:p>
            <a:r>
              <a:rPr lang="tr-TR" sz="2800" b="1" dirty="0"/>
              <a:t>Allah</a:t>
            </a:r>
            <a:r>
              <a:rPr lang="tr-TR" sz="2800" dirty="0"/>
              <a:t> harflere ve sese gerek olmadan </a:t>
            </a:r>
            <a:r>
              <a:rPr lang="tr-TR" sz="2800" dirty="0" smtClean="0"/>
              <a:t>konuşur</a:t>
            </a:r>
            <a:r>
              <a:rPr lang="tr-TR" sz="2800" dirty="0"/>
              <a:t>. </a:t>
            </a:r>
            <a:r>
              <a:rPr lang="tr-TR" sz="2800" dirty="0" smtClean="0"/>
              <a:t>Sözünü vahiyle </a:t>
            </a:r>
            <a:r>
              <a:rPr lang="tr-TR" sz="2800" dirty="0"/>
              <a:t>Peygamberlerine duyurmuş, emir ve yasaklarını bildirmiştir. </a:t>
            </a:r>
            <a:endParaRPr lang="tr-TR" sz="2800" dirty="0" smtClean="0"/>
          </a:p>
          <a:p>
            <a:r>
              <a:rPr lang="tr-TR" sz="2800" b="1" dirty="0" smtClean="0"/>
              <a:t>Allah</a:t>
            </a:r>
            <a:r>
              <a:rPr lang="tr-TR" sz="2800" dirty="0"/>
              <a:t>, merhameti sonsuz, bağışlaması bol Yüce bir varlıktır. Bize hayat veren, </a:t>
            </a:r>
            <a:r>
              <a:rPr lang="tr-TR" sz="2800" dirty="0" smtClean="0"/>
              <a:t>sayılamayacak </a:t>
            </a:r>
            <a:r>
              <a:rPr lang="tr-TR" sz="2800" dirty="0"/>
              <a:t>kadar nimetler bahşeden O'dur</a:t>
            </a:r>
            <a:r>
              <a:rPr lang="tr-TR" sz="2800" dirty="0" smtClean="0"/>
              <a:t>.</a:t>
            </a:r>
            <a:endParaRPr lang="tr-TR" sz="2800" dirty="0"/>
          </a:p>
          <a:p>
            <a:r>
              <a:rPr lang="tr-TR" sz="2800" u="sng" dirty="0" smtClean="0">
                <a:solidFill>
                  <a:srgbClr val="FF0000"/>
                </a:solidFill>
              </a:rPr>
              <a:t>«İnsan başıboş bırakıldığını mı sanır?»</a:t>
            </a:r>
            <a:r>
              <a:rPr lang="tr-TR" sz="2800" dirty="0" smtClean="0">
                <a:solidFill>
                  <a:srgbClr val="FF0000"/>
                </a:solidFill>
              </a:rPr>
              <a:t> </a:t>
            </a:r>
          </a:p>
          <a:p>
            <a:r>
              <a:rPr lang="tr-TR" sz="2800" dirty="0" smtClean="0"/>
              <a:t>Kıyamet Suresi, 36. ayet  </a:t>
            </a:r>
          </a:p>
          <a:p>
            <a:endParaRPr lang="tr-TR" sz="20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29" y="404664"/>
            <a:ext cx="2793504" cy="2793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539552" y="3573016"/>
            <a:ext cx="2376264" cy="2749664"/>
          </a:xfrm>
          <a:prstGeom prst="rect">
            <a:avLst/>
          </a:prstGeom>
        </p:spPr>
        <p:txBody>
          <a:bodyPr wrap="square">
            <a:spAutoFit/>
          </a:bodyPr>
          <a:lstStyle/>
          <a:p>
            <a:r>
              <a:rPr lang="tr-TR" sz="2800" b="1" i="1" dirty="0" smtClean="0">
                <a:solidFill>
                  <a:srgbClr val="FF0000"/>
                </a:solidFill>
              </a:rPr>
              <a:t>«Dünyada </a:t>
            </a:r>
            <a:r>
              <a:rPr lang="tr-TR" sz="2800" b="1" i="1" dirty="0">
                <a:solidFill>
                  <a:srgbClr val="FF0000"/>
                </a:solidFill>
              </a:rPr>
              <a:t>verdiğin pozları, ahirette izlemeye hazır mısın</a:t>
            </a:r>
            <a:r>
              <a:rPr lang="tr-TR" sz="2800" b="1" i="1" dirty="0" smtClean="0">
                <a:solidFill>
                  <a:srgbClr val="FF0000"/>
                </a:solidFill>
              </a:rPr>
              <a:t>?»</a:t>
            </a:r>
            <a:endParaRPr lang="tr-TR" sz="2800" b="1" i="1" dirty="0">
              <a:solidFill>
                <a:srgbClr val="FF0000"/>
              </a:solidFill>
            </a:endParaRPr>
          </a:p>
        </p:txBody>
      </p:sp>
    </p:spTree>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eçmişe bakış">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TM02900688[[fn=Model]]</Template>
  <TotalTime>306</TotalTime>
  <Words>963</Words>
  <Application>Microsoft Office PowerPoint</Application>
  <PresentationFormat>Ekran Gösterisi (4:3)</PresentationFormat>
  <Paragraphs>93</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20</vt:i4>
      </vt:variant>
    </vt:vector>
  </HeadingPairs>
  <TitlesOfParts>
    <vt:vector size="26" baseType="lpstr">
      <vt:lpstr>Arial</vt:lpstr>
      <vt:lpstr>Calibri</vt:lpstr>
      <vt:lpstr>Calibri Light</vt:lpstr>
      <vt:lpstr>Wingdings 2</vt:lpstr>
      <vt:lpstr>HDOfficeLightV0</vt:lpstr>
      <vt:lpstr>Geçmişe bakış</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mevlana</dc:creator>
  <cp:lastModifiedBy>ronaldinho424</cp:lastModifiedBy>
  <cp:revision>50</cp:revision>
  <dcterms:created xsi:type="dcterms:W3CDTF">2013-02-12T16:05:01Z</dcterms:created>
  <dcterms:modified xsi:type="dcterms:W3CDTF">2018-12-19T08:49:13Z</dcterms:modified>
</cp:coreProperties>
</file>